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81B493-4A48-4B6D-A16E-DC89F3C1B5E2}">
  <a:tblStyle styleId="{DA81B493-4A48-4B6D-A16E-DC89F3C1B5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7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fb017f2df_1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0fb017f2df_1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30fb017f2df_1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fb017f2df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35" name="Google Shape;135;g30fb017f2df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fb017f2df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42" name="Google Shape;142;g30fb017f2df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6" name="Google Shape;6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fb017f2df_12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2" name="Google Shape;72;g30fb017f2df_12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0fb017f2df_13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0fb017f2df_13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</a:t>
            </a:r>
            <a:r>
              <a:rPr lang="ko-KR"/>
              <a:t>번 6번 군집은 40대 ~ 50 대 부를 빠르게 축적한 고객들입니다. 따라서 부동산 , 투자 , 적금 등 재테크와 연계될 수 있는 보험상품을 추천합니다 </a:t>
            </a:r>
            <a:endParaRPr/>
          </a:p>
        </p:txBody>
      </p:sp>
      <p:sp>
        <p:nvSpPr>
          <p:cNvPr id="85" name="Google Shape;85;g30fb017f2df_13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0fb017f2df_1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0fb017f2df_1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30fb017f2df_1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  <a:defRPr b="0" i="0" sz="1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21943" l="0" r="0" t="6771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1943" l="0" r="0" t="25551"/>
          <a:stretch/>
        </p:blipFill>
        <p:spPr>
          <a:xfrm>
            <a:off x="0" y="0"/>
            <a:ext cx="12192000" cy="360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21943" l="0" r="0" t="6771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532456" y="510866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344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" name="Google Shape;21;p3"/>
          <p:cNvCxnSpPr>
            <a:stCxn id="19" idx="1"/>
            <a:endCxn id="19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" name="Google Shape;22;p3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b="0" i="0" lang="ko-KR" sz="1022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22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r>
              <a:rPr b="1" i="0" lang="ko-KR" sz="1292" u="none" cap="none" strike="noStrike">
                <a:solidFill>
                  <a:srgbClr val="34AEAA"/>
                </a:solidFill>
                <a:latin typeface="Arial"/>
                <a:ea typeface="Arial"/>
                <a:cs typeface="Arial"/>
                <a:sym typeface="Arial"/>
              </a:rPr>
              <a:t>KT AIVLE School</a:t>
            </a:r>
            <a:endParaRPr b="0" i="0" sz="1723" u="none" cap="none" strike="noStrike">
              <a:solidFill>
                <a:srgbClr val="34AE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553369" y="1338454"/>
            <a:ext cx="10757098" cy="655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 b="1" i="0" sz="295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221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72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/>
          <p:nvPr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3"/>
          <p:cNvCxnSpPr/>
          <p:nvPr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cap="flat" cmpd="thickThin" w="28575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" name="Google Shape;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">
  <p:cSld name="End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37679" y="404873"/>
            <a:ext cx="131450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7873572" y="3492799"/>
            <a:ext cx="2741372" cy="241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b="0" i="0" lang="ko-KR" sz="196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Make it possible</a:t>
            </a:r>
            <a:endParaRPr b="0" i="0" sz="172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클립아트이(가) 표시된 사진&#10;&#10;자동 생성된 설명" id="31" name="Google Shape;3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2094" y="2907769"/>
            <a:ext cx="2372373" cy="4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561"/>
            <a:ext cx="12192000" cy="7502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" type="body"/>
          </p:nvPr>
        </p:nvSpPr>
        <p:spPr>
          <a:xfrm>
            <a:off x="269241" y="1189178"/>
            <a:ext cx="11653522" cy="689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93700" lvl="0" marL="457200" marR="0" rtl="0" algn="l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✔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2425" lvl="1" marL="914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95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8645" lvl="2" marL="1371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0" y="0"/>
            <a:ext cx="3692308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541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09600" y="1600201"/>
            <a:ext cx="10972800" cy="5655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0967" lvl="0" marL="457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42"/>
              <a:buFont typeface="Arial"/>
              <a:buChar char="•"/>
              <a:defRPr b="0" i="0" sz="275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2425" lvl="1" marL="914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0042" lvl="2" marL="1371600" marR="0" rtl="0" algn="l">
              <a:lnSpc>
                <a:spcPct val="9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755"/>
              <a:buFont typeface="Arial"/>
              <a:buChar char="•"/>
              <a:defRPr b="0" i="0" sz="215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7660" lvl="3" marL="1828800" marR="0" rtl="0" algn="l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–"/>
              <a:defRPr b="0" i="0" sz="19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7660" lvl="4" marL="2286000" marR="0" rtl="0" algn="l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»"/>
              <a:defRPr b="0" i="0" sz="19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9755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9755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9755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9755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 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269241" y="2084172"/>
            <a:ext cx="11653522" cy="1162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35"/>
              <a:buFont typeface="Calibri"/>
              <a:buNone/>
              <a:defRPr b="0" i="0" sz="70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613" y="402965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>
            <a:off x="9765915" y="6335312"/>
            <a:ext cx="222736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 it possible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클립아트이(가) 표시된 사진&#10;&#10;자동 생성된 설명" id="49" name="Google Shape;4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10964" y="5829300"/>
            <a:ext cx="1927553" cy="417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8"/>
          <p:cNvCxnSpPr/>
          <p:nvPr/>
        </p:nvCxnSpPr>
        <p:spPr>
          <a:xfrm>
            <a:off x="862205" y="2286000"/>
            <a:ext cx="0" cy="1069750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8"/>
          <p:cNvSpPr txBox="1"/>
          <p:nvPr/>
        </p:nvSpPr>
        <p:spPr>
          <a:xfrm>
            <a:off x="983632" y="2223951"/>
            <a:ext cx="8245702" cy="1205049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DX컨설턴트 트랙 미니프로젝트  3차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조별 발표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8"/>
          <p:cNvSpPr txBox="1"/>
          <p:nvPr/>
        </p:nvSpPr>
        <p:spPr>
          <a:xfrm>
            <a:off x="983632" y="3444241"/>
            <a:ext cx="4202322" cy="644434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1F6765"/>
                </a:solidFill>
                <a:latin typeface="Arial"/>
                <a:ea typeface="Arial"/>
                <a:cs typeface="Arial"/>
                <a:sym typeface="Arial"/>
              </a:rPr>
              <a:t>DX 4반 11조</a:t>
            </a:r>
            <a:endParaRPr b="1" i="0" sz="3200" u="none" cap="none" strike="noStrike">
              <a:solidFill>
                <a:srgbClr val="1F676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8"/>
          <p:cNvSpPr txBox="1"/>
          <p:nvPr/>
        </p:nvSpPr>
        <p:spPr>
          <a:xfrm>
            <a:off x="983625" y="4088675"/>
            <a:ext cx="491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김상아  양정우  박소언  이찬울  진대규  윤성호  박슬기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Google Shape;130;p17"/>
          <p:cNvGraphicFramePr/>
          <p:nvPr/>
        </p:nvGraphicFramePr>
        <p:xfrm>
          <a:off x="781975" y="126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{DA81B493-4A48-4B6D-A16E-DC89F3C1B5E2}</a:tableStyleId>
              </a:tblPr>
              <a:tblGrid>
                <a:gridCol w="1500825"/>
                <a:gridCol w="3740525"/>
                <a:gridCol w="2620675"/>
                <a:gridCol w="2620675"/>
              </a:tblGrid>
              <a:tr h="215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Clust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(양정우)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40대 70%  중년층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기본 등급의 보험을 가입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무직+ 휴직이 전체 90%이상을 차지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소득 역시 최 하위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60% 이상 미혼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갱신인센티브로 ‘할인’ 선택(60%)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차량 컴팩트카- 일반 세단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거주지 사이즈 (중)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(예상) 40대 영끌 파이어족으로 추정됨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전업투자자 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자본이 많고 경제적 자유를 얻음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비혼주의자 (가족 보험 혜택에 관심 없을것)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자산 펀드로 연계될 수 있는 투자자 보험을 추천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노후 </a:t>
                      </a:r>
                      <a:r>
                        <a:rPr lang="ko-KR"/>
                        <a:t>케</a:t>
                      </a:r>
                      <a:r>
                        <a:rPr lang="ko-KR"/>
                        <a:t>어가 가능한 실비보험, 실버타운 입주 보험 추천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1" name="Google Shape;131;p17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사업 전략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2" name="Google Shape;132;p17"/>
          <p:cNvGraphicFramePr/>
          <p:nvPr/>
        </p:nvGraphicFramePr>
        <p:xfrm>
          <a:off x="781975" y="341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{DA81B493-4A48-4B6D-A16E-DC89F3C1B5E2}</a:tableStyleId>
              </a:tblPr>
              <a:tblGrid>
                <a:gridCol w="1500825"/>
                <a:gridCol w="3740525"/>
                <a:gridCol w="2620675"/>
                <a:gridCol w="2620675"/>
              </a:tblGrid>
              <a:tr h="41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Clust 3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(박슬기)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- 20대60%, 30대 40%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WTP 비율 6% 정도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상품 타입 기본이 70% 이상 차지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최종 학력 대학 졸업(63%), 박사(0.05%)로 대학 이상 졸업한 사람의 비율이 높음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- 100% 모두 고용 상태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소득 수치가 가장 높음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기혼자 비율으로 67%이상 미혼자의 2배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총지불금액 최하위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전체 50%이상이 일반세단 소유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전체 80% 정도가 중 사이즈의 거주지 보유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대부분 비갱신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시골, 도시근교, 도심 골고루 거주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결혼한 2, 30대(젊은 부부?)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학사 이상의 학력을 갖고 있어 사회에서 소득이 높은편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 하지만, 소득에 비해 지출은 크지 않음(자동차, 거주지 등)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총지불금액 최하위로 혜택을 잘모르거나 보험을 사용하는 경우가 드물 수 있음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자녀 보험 추천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돈을 잘 쓰지 않는 타입이기 때문에 투자 상품 추천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건강 보험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현재 보험을 유지하기만 해도 좋을듯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사업 전략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566136" y="2427177"/>
            <a:ext cx="4606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9" name="Google Shape;139;p18"/>
          <p:cNvGraphicFramePr/>
          <p:nvPr/>
        </p:nvGraphicFramePr>
        <p:xfrm>
          <a:off x="546100" y="133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{DA81B493-4A48-4B6D-A16E-DC89F3C1B5E2}</a:tableStyleId>
              </a:tblPr>
              <a:tblGrid>
                <a:gridCol w="1589175"/>
                <a:gridCol w="4738825"/>
                <a:gridCol w="2533450"/>
                <a:gridCol w="2238350"/>
              </a:tblGrid>
              <a:tr h="198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Clust 4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(박소언)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- 20 ~ 60대 고르게 분포해있으나, 4050세대가 66%를 차지함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평균 6% 정도의 WTP를 가짐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고급상품 가입자가 전체에서 2번째로 많음(34명, 0.04%), 65%가 기본상품, 31%가 중급상품을 선택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전원 최종학력이 석사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- 75%가 고용된 상태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- 52%가 일반세단 보유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- 66%가 중에 해당하는 거주지사이즈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(양정우의 의견)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석사학위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향후 20년뒤 고학력 전문직을 준비하는 고객층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20년 뒤 상류층으로 올라갈 수 있는 고객층 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(</a:t>
                      </a:r>
                      <a:r>
                        <a:rPr lang="ko-KR"/>
                        <a:t>양정우의 의견</a:t>
                      </a:r>
                      <a:r>
                        <a:rPr lang="ko-KR"/>
                        <a:t>)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리스크가 큰 투자상품 대신 안정적으로 자산을 모을수 있는 적금형 보험상품 추천 (환급률 100% 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Clust 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-20-60대 고르게 분포하지만 40-50세대가 59%를 차지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WTP 수치가 많이 높다.(9.4%차지,2등)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-고급상품만 보유중이다(100%??)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고졸이하 대학졸업 이 대다수다(95%정도 차지?)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-고용이 63%, 무직이25%, 휴직이 3%로 분포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-월 소득은 평균적으로 그렇게 높지 않다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-미혼과 기혼비율이 58%와 42%로 나름 고르게 분포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-타 회사 보험상품을 1-4개이상 가지고 있는 사람이 고르게 분포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(36 28 12 24)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-세단과 컴팩트카를 가지고 있는 비율이 76%다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-총 지불금액 2위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은퇴한 운동선수?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놀랍게도 고급상품만 보유중(월소득은 높지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않지만 보험은 모두 고급)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도시근교 대다수 거주(72%)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가족질병 이력이 있어서 고급 건강보험을 가입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1은퇴한 운동선수 고객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2. 가족 질병이력이 있는 고객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암 , 중환자실 입원시 치료비 보장 등 의료보험을 추천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사업 전략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566136" y="2427177"/>
            <a:ext cx="4606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6" name="Google Shape;146;p19"/>
          <p:cNvGraphicFramePr/>
          <p:nvPr/>
        </p:nvGraphicFramePr>
        <p:xfrm>
          <a:off x="381125" y="141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{DA81B493-4A48-4B6D-A16E-DC89F3C1B5E2}</a:tableStyleId>
              </a:tblPr>
              <a:tblGrid>
                <a:gridCol w="1500825"/>
                <a:gridCol w="3740525"/>
                <a:gridCol w="2459675"/>
                <a:gridCol w="3722500"/>
              </a:tblGrid>
              <a:tr h="99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Clust 6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(</a:t>
                      </a:r>
                      <a:r>
                        <a:rPr lang="ko-KR"/>
                        <a:t>양정우의 의견 </a:t>
                      </a:r>
                      <a:r>
                        <a:rPr lang="ko-KR"/>
                        <a:t>)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40~50</a:t>
                      </a:r>
                      <a:r>
                        <a:rPr lang="ko-KR"/>
                        <a:t>대 60퍼 이상 분포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거주지사이즈 대(100%)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부동산 투자의 귀재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주택자산에 가장 관심이 많은 군집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화재보험 , 부동산 자산관련 보험상품 추천 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Clust 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중장년층(50대 53%)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WTP 수치가 높은 편(3등)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전원 고용상태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p사의 타 상품을 2개 이상 가입 중(4개 이상 50% 가량)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-&gt; 건실한 중장년층</a:t>
                      </a:r>
                      <a:endParaRPr/>
                    </a:p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당사 보험 2개 이상 가입하고있는 우수고객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추가적인 상품 가입을 권하는건 위험할수도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현상 유지에 집중하되,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해야한다면, 좋은 조건을 제시해 보유 상품을 바꾸는 방향으로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주기적인 관심으로 이탈 방지에 집중(명절, 생일 등)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중요 변수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9"/>
          <p:cNvSpPr/>
          <p:nvPr/>
        </p:nvSpPr>
        <p:spPr>
          <a:xfrm>
            <a:off x="11" y="1299652"/>
            <a:ext cx="4606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lang="ko-KR" sz="2200"/>
              <a:t>나이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9"/>
          <p:cNvSpPr txBox="1"/>
          <p:nvPr/>
        </p:nvSpPr>
        <p:spPr>
          <a:xfrm>
            <a:off x="8129800" y="347900"/>
            <a:ext cx="40890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50" y="1861900"/>
            <a:ext cx="5414475" cy="399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/>
          <p:nvPr/>
        </p:nvSpPr>
        <p:spPr>
          <a:xfrm>
            <a:off x="6096011" y="1299652"/>
            <a:ext cx="4606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lang="ko-KR" sz="2200"/>
              <a:t>소득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7575" y="1862150"/>
            <a:ext cx="5414476" cy="3991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군집 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9" name="Google Shape;69;p10"/>
          <p:cNvGraphicFramePr/>
          <p:nvPr/>
        </p:nvGraphicFramePr>
        <p:xfrm>
          <a:off x="838325" y="132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{DA81B493-4A48-4B6D-A16E-DC89F3C1B5E2}</a:tableStyleId>
              </a:tblPr>
              <a:tblGrid>
                <a:gridCol w="1109250"/>
                <a:gridCol w="3084600"/>
                <a:gridCol w="3917775"/>
                <a:gridCol w="2371075"/>
              </a:tblGrid>
              <a:tr h="37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Clust 구분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군집 특성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군집 정의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마케팅 방안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3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Clust 0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1. 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40-60대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2. WTP지수가  압도적으로 높음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l">
                        <a:lnSpc>
                          <a:spcPct val="12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1F1F1F"/>
                          </a:solidFill>
                          <a:highlight>
                            <a:srgbClr val="F8F9FA"/>
                          </a:highlight>
                        </a:rPr>
                        <a:t>loyal customer(충성 고객)</a:t>
                      </a:r>
                      <a:endParaRPr sz="1100">
                        <a:solidFill>
                          <a:srgbClr val="1F1F1F"/>
                        </a:solidFill>
                        <a:highlight>
                          <a:srgbClr val="F8F9FA"/>
                        </a:highlight>
                      </a:endParaRPr>
                    </a:p>
                    <a:p>
                      <a:pPr indent="0" lvl="0" marL="0" marR="38100" rtl="0" algn="l">
                        <a:lnSpc>
                          <a:spcPct val="12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1F1F1F"/>
                          </a:solidFill>
                          <a:highlight>
                            <a:srgbClr val="F8F9FA"/>
                          </a:highlight>
                        </a:rPr>
                        <a:t>silver customer(중년 고객)</a:t>
                      </a:r>
                      <a:endParaRPr sz="1100">
                        <a:solidFill>
                          <a:srgbClr val="1F1F1F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충성고객 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선물세트(홍삼, 한과 등)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Clust 1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1. 평균적인 소득 (서민층)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2. WTP지수가 가장 낮음 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common customer(일반 고객층)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저가 보험하나 더 가입추천 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가정생활 종합보험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Clust 2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1. </a:t>
                      </a:r>
                      <a:r>
                        <a:rPr lang="ko-KR" sz="1100"/>
                        <a:t>고소득 자산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2. 대부분 무직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FIRE customer(경제적 자유를 빨리 얻음)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(Financial Independence, Retire Early)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노후보장 실버타운 보험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자산 축적 보다는 투자 보험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Clust 3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1.  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2-30대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2. 소득 수준 군집 중 최상 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married couple(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결혼한 2, 30대 젊은 부부)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</a:rPr>
                        <a:t>scrooge(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소득에 비해 지출은 크지 않음)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자녀 보험 추천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투자상품 보험 추천 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Clust 4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1. 석사 학위로 구성됨 (100%)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2. 고급상품 가입자 2위 집단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potential highly- educated customers(잠재적 고학력 고객)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리스크가 큰 투자상품보다는 안정적인 투자상품 추천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Clust 5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1.모두 고급상품 보유중(100%)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2.총 지불금액 2위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Customers with family history(</a:t>
                      </a:r>
                      <a:r>
                        <a:rPr lang="ko-KR" sz="1100"/>
                        <a:t>가족력 보유 고객, CFH)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가장 보험을 활용 잘하는 고객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가족력으로 많이 발병되는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보험 가입 추천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(암,고혈압 등)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Clust 6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1. 거주지사이즈 : 대(100%)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2. 40~50대 대부분 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real estate investment expert(부동산 투자 전문고객)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건물 자산 관련보험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(지진, 화재 등 건물피해 복구)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Clust 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1. 건실한 중장년층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2. 당사 보험 2개 이상 가입하고있는 우수고객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l">
                        <a:lnSpc>
                          <a:spcPct val="12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1F1F1F"/>
                          </a:solidFill>
                          <a:highlight>
                            <a:srgbClr val="F8F9FA"/>
                          </a:highlight>
                        </a:rPr>
                        <a:t>loyal customer(충성 고객)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현상유지에 집중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주기적인 관심으로 어필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보험 상품 제안 (0, 7 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군집)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609200" y="1852577"/>
            <a:ext cx="46062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1F1F1F"/>
                </a:solidFill>
                <a:highlight>
                  <a:srgbClr val="F8F9FA"/>
                </a:highlight>
              </a:rPr>
              <a:t>loyal customer(충성 고객)</a:t>
            </a:r>
            <a:endParaRPr sz="1500">
              <a:solidFill>
                <a:srgbClr val="1F1F1F"/>
              </a:solidFill>
              <a:highlight>
                <a:srgbClr val="F8F9FA"/>
              </a:highlight>
            </a:endParaRPr>
          </a:p>
          <a:p>
            <a:pPr indent="-3238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rgbClr val="1F1F1F"/>
                </a:solidFill>
                <a:highlight>
                  <a:srgbClr val="F8F9FA"/>
                </a:highlight>
              </a:rPr>
              <a:t>silver customer(중년 고객)</a:t>
            </a:r>
            <a:endParaRPr sz="1500"/>
          </a:p>
        </p:txBody>
      </p:sp>
      <p:sp>
        <p:nvSpPr>
          <p:cNvPr id="76" name="Google Shape;76;p11"/>
          <p:cNvSpPr/>
          <p:nvPr/>
        </p:nvSpPr>
        <p:spPr>
          <a:xfrm>
            <a:off x="11" y="1299652"/>
            <a:ext cx="4606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lang="ko-KR" sz="2200"/>
              <a:t>군집 정의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6096011" y="1299652"/>
            <a:ext cx="4606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lang="ko-KR" sz="2200"/>
              <a:t>마케팅 방안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450" y="2778075"/>
            <a:ext cx="3594651" cy="31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4">
            <a:alphaModFix/>
          </a:blip>
          <a:srcRect b="5407" l="7568" r="6528" t="6803"/>
          <a:stretch/>
        </p:blipFill>
        <p:spPr>
          <a:xfrm>
            <a:off x="8159650" y="2226975"/>
            <a:ext cx="3533475" cy="26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 rotWithShape="1">
          <a:blip r:embed="rId5">
            <a:alphaModFix/>
          </a:blip>
          <a:srcRect b="0" l="16138" r="1901" t="27698"/>
          <a:stretch/>
        </p:blipFill>
        <p:spPr>
          <a:xfrm>
            <a:off x="6305750" y="3327450"/>
            <a:ext cx="2971300" cy="26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/>
          <p:nvPr/>
        </p:nvSpPr>
        <p:spPr>
          <a:xfrm>
            <a:off x="6393775" y="1805040"/>
            <a:ext cx="46062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chemeClr val="dk1"/>
                </a:solidFill>
              </a:rPr>
              <a:t>충성고객 선물세트(홍삼, 한과 등)</a:t>
            </a:r>
            <a:endParaRPr sz="1500">
              <a:solidFill>
                <a:srgbClr val="1F1F1F"/>
              </a:solidFill>
              <a:highlight>
                <a:srgbClr val="F8F9FA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100" y="2657050"/>
            <a:ext cx="2465749" cy="35371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보험 상품 제안 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(2, 6 군집)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3350" y="2330851"/>
            <a:ext cx="2683749" cy="38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/>
          <p:nvPr/>
        </p:nvSpPr>
        <p:spPr>
          <a:xfrm>
            <a:off x="6393775" y="1805040"/>
            <a:ext cx="46062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chemeClr val="dk1"/>
                </a:solidFill>
              </a:rPr>
              <a:t>재테크 보험</a:t>
            </a:r>
            <a:endParaRPr sz="1500">
              <a:solidFill>
                <a:srgbClr val="1F1F1F"/>
              </a:solidFill>
              <a:highlight>
                <a:srgbClr val="F8F9FA"/>
              </a:highlight>
            </a:endParaRPr>
          </a:p>
        </p:txBody>
      </p:sp>
      <p:sp>
        <p:nvSpPr>
          <p:cNvPr id="91" name="Google Shape;91;p12"/>
          <p:cNvSpPr/>
          <p:nvPr/>
        </p:nvSpPr>
        <p:spPr>
          <a:xfrm>
            <a:off x="680050" y="1805052"/>
            <a:ext cx="46062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chemeClr val="dk1"/>
                </a:solidFill>
              </a:rPr>
              <a:t>FIRE customer</a:t>
            </a:r>
            <a:endParaRPr sz="1500"/>
          </a:p>
        </p:txBody>
      </p:sp>
      <p:sp>
        <p:nvSpPr>
          <p:cNvPr id="92" name="Google Shape;92;p12"/>
          <p:cNvSpPr/>
          <p:nvPr/>
        </p:nvSpPr>
        <p:spPr>
          <a:xfrm>
            <a:off x="11" y="1299652"/>
            <a:ext cx="4606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lang="ko-KR" sz="2200"/>
              <a:t>군집 정의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2"/>
          <p:cNvSpPr/>
          <p:nvPr/>
        </p:nvSpPr>
        <p:spPr>
          <a:xfrm>
            <a:off x="6096011" y="1299652"/>
            <a:ext cx="4606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lang="ko-KR" sz="2200"/>
              <a:t>마케팅 방안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보험 상품 제안(3 군집)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875" y="2451925"/>
            <a:ext cx="2495625" cy="36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900" y="2490675"/>
            <a:ext cx="5270424" cy="353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/>
          <p:nvPr/>
        </p:nvSpPr>
        <p:spPr>
          <a:xfrm>
            <a:off x="1478900" y="1605175"/>
            <a:ext cx="21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2" name="Google Shape;102;p13"/>
          <p:cNvSpPr txBox="1"/>
          <p:nvPr/>
        </p:nvSpPr>
        <p:spPr>
          <a:xfrm>
            <a:off x="5828625" y="14359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3" name="Google Shape;103;p13"/>
          <p:cNvSpPr/>
          <p:nvPr/>
        </p:nvSpPr>
        <p:spPr>
          <a:xfrm>
            <a:off x="228611" y="1299652"/>
            <a:ext cx="4606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lang="ko-KR" sz="2200"/>
              <a:t>군집 정의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990200" y="1842627"/>
            <a:ext cx="46062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chemeClr val="dk1"/>
                </a:solidFill>
              </a:rPr>
              <a:t>결혼한 2, 30대 젊은 부부</a:t>
            </a:r>
            <a:endParaRPr sz="1500">
              <a:solidFill>
                <a:srgbClr val="1F1F1F"/>
              </a:solidFill>
              <a:highlight>
                <a:srgbClr val="F8F9FA"/>
              </a:highlight>
            </a:endParaRPr>
          </a:p>
        </p:txBody>
      </p:sp>
      <p:sp>
        <p:nvSpPr>
          <p:cNvPr id="105" name="Google Shape;105;p13"/>
          <p:cNvSpPr/>
          <p:nvPr/>
        </p:nvSpPr>
        <p:spPr>
          <a:xfrm>
            <a:off x="6460125" y="1749427"/>
            <a:ext cx="46062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chemeClr val="dk1"/>
                </a:solidFill>
              </a:rPr>
              <a:t>자녀 보험 추천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✔"/>
            </a:pPr>
            <a:r>
              <a:rPr lang="ko-KR" sz="1500">
                <a:solidFill>
                  <a:schemeClr val="dk1"/>
                </a:solidFill>
              </a:rPr>
              <a:t>투자상품 보험 추천 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6" name="Google Shape;106;p13"/>
          <p:cNvSpPr/>
          <p:nvPr/>
        </p:nvSpPr>
        <p:spPr>
          <a:xfrm>
            <a:off x="6019811" y="1299652"/>
            <a:ext cx="4606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lang="ko-KR" sz="2200"/>
              <a:t>마케팅 방안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사업 전략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566136" y="2427177"/>
            <a:ext cx="4606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7" name="Google Shape;117;p15"/>
          <p:cNvGraphicFramePr/>
          <p:nvPr/>
        </p:nvGraphicFramePr>
        <p:xfrm>
          <a:off x="838325" y="140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{DA81B493-4A48-4B6D-A16E-DC89F3C1B5E2}</a:tableStyleId>
              </a:tblPr>
              <a:tblGrid>
                <a:gridCol w="1500825"/>
                <a:gridCol w="3571450"/>
                <a:gridCol w="2789750"/>
                <a:gridCol w="2620675"/>
              </a:tblGrid>
              <a:tr h="53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Clust 구분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군집 특성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군집 정의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마케팅 방안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1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Clust 0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(</a:t>
                      </a:r>
                      <a:r>
                        <a:rPr lang="ko-KR"/>
                        <a:t>이찬울)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4-60대가 82% 차지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계약자가 79%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총 지불금액과 월 납입액이 다른 군집에 비해 압도적으로 높음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차종은 고급차가 100%, 도시근교가 78%, 사이즈는 중이66% 소가 24%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대졸자가 많으며 65%가 고용된 상태임에도 소득은 전반적으로 낮음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WTP지수가 다른 군집에 비해 압도적으로 높고 비갱신률이 89%에 달함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하지만 불만접수는 0이 78%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갱신 인센티브로는 할인이46%로 가장높고 설계독려가 24%로 그 뒤를 이음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판매채널로는 오프라인비중이 압도적으로 높으며, 온라인사이트는 75%가 방문하지 않음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은퇴를 앞둔분들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(양정우의 의견)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지표상 갱신을 할 가능성이 가장 높은 군집이고 우수한 고객이였음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보험금 갱신(0)이 없이 안정적인 고객층 </a:t>
                      </a:r>
                      <a:endParaRPr/>
                    </a:p>
                    <a:p>
                      <a:pPr indent="-273050" lvl="0" marL="457200" marR="38100" rtl="0" algn="l">
                        <a:lnSpc>
                          <a:spcPct val="12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Char char="-"/>
                      </a:pPr>
                      <a:r>
                        <a:rPr b="1" lang="ko-KR">
                          <a:solidFill>
                            <a:srgbClr val="1F1F1F"/>
                          </a:solidFill>
                          <a:highlight>
                            <a:srgbClr val="F8F9FA"/>
                          </a:highlight>
                        </a:rPr>
                        <a:t>loyal customer</a:t>
                      </a:r>
                      <a:endParaRPr b="1">
                        <a:solidFill>
                          <a:srgbClr val="1F1F1F"/>
                        </a:solidFill>
                        <a:highlight>
                          <a:srgbClr val="F8F9FA"/>
                        </a:highlight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장기고객 할인 패키지, 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명절선물세트(함께해주셔서 감사합니다)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loyalty gift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온라인 보다는 오프라인으로 마켓팅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할인, 설계독려로 고급상품 가입 유도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타사의 보험상품을 가입하지는 않을듯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Google Shape;123;p16"/>
          <p:cNvGraphicFramePr/>
          <p:nvPr/>
        </p:nvGraphicFramePr>
        <p:xfrm>
          <a:off x="854650" y="154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{DA81B493-4A48-4B6D-A16E-DC89F3C1B5E2}</a:tableStyleId>
              </a:tblPr>
              <a:tblGrid>
                <a:gridCol w="1500825"/>
                <a:gridCol w="3571450"/>
                <a:gridCol w="2789750"/>
                <a:gridCol w="2620675"/>
              </a:tblGrid>
              <a:tr h="41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Clust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(김상아)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4-50대가 85% 차지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상품 고급 타입 아예 없음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WTP 수치 군집들 중 가장 낮음(평균 4%)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100% 고용 상태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소득 평균 5천만원(군집에서는 평균보다 살짝 높은 정도)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타 상품 1개 보유자가 약 80%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총 지불금액 평균 40만원(군집에서는 평균정도)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거주지 사이즈 대는 없음 중이 80%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도시 근교 50%, 도심과 시골 약 25%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비방문 75%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고급차 없음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비갱신(재산정 x)  85%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b="1" lang="ko-KR"/>
                        <a:t>평균 소득 수준</a:t>
                      </a:r>
                      <a:r>
                        <a:rPr lang="ko-KR"/>
                        <a:t>의 직장을 다니고 있는 </a:t>
                      </a:r>
                      <a:r>
                        <a:rPr b="1" lang="ko-KR"/>
                        <a:t>4~50대</a:t>
                      </a:r>
                      <a:endParaRPr b="1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타 상품 보유, 총 지불 금액, 거주지 사이즈, 자동차를 참고해  봤을 때 가장 일반적인 시민으로 예상됨</a:t>
                      </a:r>
                      <a:r>
                        <a:rPr b="1" lang="ko-KR"/>
                        <a:t>(</a:t>
                      </a:r>
                      <a:r>
                        <a:rPr b="1" lang="ko-KR"/>
                        <a:t>중산층)</a:t>
                      </a:r>
                      <a:endParaRPr b="1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갱신 비율과 보험 유지 기대 확률이 매우 낮으므로 이 군집을 잡을 수 있는 마케팅 필요!!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비갱신 비율이 높은걸 통해 </a:t>
                      </a:r>
                      <a:r>
                        <a:rPr b="1" lang="ko-KR">
                          <a:solidFill>
                            <a:schemeClr val="dk1"/>
                          </a:solidFill>
                        </a:rPr>
                        <a:t>큰 변동사항이 없는 생활수준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을 유지하는 고객으로 예상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=&gt; </a:t>
                      </a:r>
                      <a:r>
                        <a:rPr b="1" lang="ko-KR">
                          <a:solidFill>
                            <a:schemeClr val="dk1"/>
                          </a:solidFill>
                        </a:rPr>
                        <a:t>아주 일반적인 중산층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고급차와 거주지 사이즈 대의 비율이 없는 것을 참고하여 고급화 전략보다는 실용적인 보험 상품이 더 중요할 것으로 예상 (실생활에서 쓰일 수 있는 합리적인 가격!)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군집이 한가지 특징이 아니라 각자의 상황에 맞춰 다양한 목적으로 보험을 가입했을 것 같아서 자동차보험, 예금자 보험, 가정생활종합보험 흔한 보험들…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부유한 사람들이 아니기 때문에 위험 부담이 큰 사고에 대한 보험도 필요할 수 있음(생명보험, 고가암보험, 화재보험, 금융사기보험, 전세사기보증보험)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4" name="Google Shape;124;p16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사업 전략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파랑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